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3"/>
  </p:notesMasterIdLst>
  <p:sldIdLst>
    <p:sldId id="267" r:id="rId3"/>
    <p:sldId id="268" r:id="rId4"/>
    <p:sldId id="269" r:id="rId5"/>
    <p:sldId id="270" r:id="rId6"/>
    <p:sldId id="271" r:id="rId7"/>
    <p:sldId id="283" r:id="rId8"/>
    <p:sldId id="284" r:id="rId9"/>
    <p:sldId id="285" r:id="rId10"/>
    <p:sldId id="286" r:id="rId11"/>
    <p:sldId id="377" r:id="rId12"/>
  </p:sldIdLst>
  <p:sldSz cx="9144000" cy="5143500" type="screen16x9"/>
  <p:notesSz cx="6858000" cy="9144000"/>
  <p:custDataLst>
    <p:tags r:id="rId14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">
          <p15:clr>
            <a:srgbClr val="A4A3A4"/>
          </p15:clr>
        </p15:guide>
        <p15:guide id="2" orient="horz" pos="1540">
          <p15:clr>
            <a:srgbClr val="A4A3A4"/>
          </p15:clr>
        </p15:guide>
        <p15:guide id="3" orient="horz" pos="2380">
          <p15:clr>
            <a:srgbClr val="A4A3A4"/>
          </p15:clr>
        </p15:guide>
        <p15:guide id="4" orient="horz" pos="1059">
          <p15:clr>
            <a:srgbClr val="A4A3A4"/>
          </p15:clr>
        </p15:guide>
        <p15:guide id="5" orient="horz" pos="81">
          <p15:clr>
            <a:srgbClr val="A4A3A4"/>
          </p15:clr>
        </p15:guide>
        <p15:guide id="6" pos="2880">
          <p15:clr>
            <a:srgbClr val="A4A3A4"/>
          </p15:clr>
        </p15:guide>
        <p15:guide id="7" pos="1103">
          <p15:clr>
            <a:srgbClr val="A4A3A4"/>
          </p15:clr>
        </p15:guide>
        <p15:guide id="8" pos="136">
          <p15:clr>
            <a:srgbClr val="A4A3A4"/>
          </p15:clr>
        </p15:guide>
        <p15:guide id="9" pos="5640">
          <p15:clr>
            <a:srgbClr val="A4A3A4"/>
          </p15:clr>
        </p15:guide>
        <p15:guide id="10" pos="992">
          <p15:clr>
            <a:srgbClr val="A4A3A4"/>
          </p15:clr>
        </p15:guide>
        <p15:guide id="11" pos="52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4C4C"/>
    <a:srgbClr val="666666"/>
    <a:srgbClr val="333333"/>
    <a:srgbClr val="191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78" autoAdjust="0"/>
  </p:normalViewPr>
  <p:slideViewPr>
    <p:cSldViewPr showGuides="1">
      <p:cViewPr>
        <p:scale>
          <a:sx n="66" d="100"/>
          <a:sy n="66" d="100"/>
        </p:scale>
        <p:origin x="1264" y="416"/>
      </p:cViewPr>
      <p:guideLst>
        <p:guide orient="horz" pos="404"/>
        <p:guide orient="horz" pos="1540"/>
        <p:guide orient="horz" pos="2380"/>
        <p:guide orient="horz" pos="1059"/>
        <p:guide orient="horz" pos="81"/>
        <p:guide pos="2880"/>
        <p:guide pos="1103"/>
        <p:guide pos="136"/>
        <p:guide pos="5640"/>
        <p:guide pos="992"/>
        <p:guide pos="52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7E9FF-C87F-47F0-B276-CD6CBD91C8BC}" type="datetimeFigureOut">
              <a:rPr lang="sv-SE" smtClean="0"/>
              <a:t>2020-08-26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B5C13-3FC4-4AEE-8323-865F5E537D1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431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01575-FC8D-4500-B469-F1332D290FBC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22250" y="2268831"/>
            <a:ext cx="6381064" cy="1102519"/>
          </a:xfrm>
        </p:spPr>
        <p:txBody>
          <a:bodyPr anchor="b" anchorCtr="0">
            <a:no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8931" y="3355398"/>
            <a:ext cx="6394766" cy="4995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743"/>
            <a:ext cx="2589242" cy="1357419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09406" y="1148333"/>
            <a:ext cx="2835811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03309" y="1804946"/>
            <a:ext cx="2840906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07268" y="1148333"/>
            <a:ext cx="2860322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1171" y="1804946"/>
            <a:ext cx="2858735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34714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bakgrund-stexten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16827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bakgrunds-texten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1822250" y="2268831"/>
            <a:ext cx="6381064" cy="1102519"/>
          </a:xfrm>
        </p:spPr>
        <p:txBody>
          <a:bodyPr anchor="b" anchorCtr="0">
            <a:noAutofit/>
          </a:bodyPr>
          <a:lstStyle>
            <a:lvl1pPr algn="l"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Presentationsnamn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18931" y="3355398"/>
            <a:ext cx="6394766" cy="4995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10743"/>
            <a:ext cx="2589242" cy="13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21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810172" y="1880989"/>
            <a:ext cx="6403525" cy="1021556"/>
          </a:xfrm>
        </p:spPr>
        <p:txBody>
          <a:bodyPr anchor="t">
            <a:normAutofit/>
          </a:bodyPr>
          <a:lstStyle>
            <a:lvl1pPr algn="l">
              <a:defRPr sz="4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940" y="131431"/>
            <a:ext cx="653023" cy="63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3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7865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987" y="1227846"/>
            <a:ext cx="7592558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525" y="1862676"/>
            <a:ext cx="7577345" cy="274742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825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227846"/>
            <a:ext cx="6743043" cy="616857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2910177"/>
            <a:ext cx="6714194" cy="18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40255" y="1886585"/>
            <a:ext cx="6723812" cy="914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5060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818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6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0" y="737962"/>
            <a:ext cx="9144000" cy="4405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1043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ktangel 9"/>
          <p:cNvSpPr/>
          <p:nvPr userDrawn="1"/>
        </p:nvSpPr>
        <p:spPr>
          <a:xfrm>
            <a:off x="-23854" y="0"/>
            <a:ext cx="9167854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1810172" y="1880989"/>
            <a:ext cx="6403525" cy="1021556"/>
          </a:xfrm>
        </p:spPr>
        <p:txBody>
          <a:bodyPr anchor="t">
            <a:normAutofit/>
          </a:bodyPr>
          <a:lstStyle>
            <a:lvl1pPr algn="l">
              <a:defRPr sz="4200" b="1" cap="none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Avsnittsrubrik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0"/>
          <a:stretch/>
        </p:blipFill>
        <p:spPr>
          <a:xfrm>
            <a:off x="204940" y="131431"/>
            <a:ext cx="653023" cy="634688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109406" y="1148333"/>
            <a:ext cx="2835811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103309" y="1804946"/>
            <a:ext cx="2840906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452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8" name="Objek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07268" y="1148333"/>
            <a:ext cx="2860322" cy="616857"/>
          </a:xfrm>
        </p:spPr>
        <p:txBody>
          <a:bodyPr anchor="b" anchorCtr="0">
            <a:normAutofit/>
          </a:bodyPr>
          <a:lstStyle>
            <a:lvl1pPr>
              <a:defRPr sz="1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801171" y="1804946"/>
            <a:ext cx="2858735" cy="240924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509588" indent="-327025">
              <a:defRPr sz="1400"/>
            </a:lvl2pPr>
            <a:lvl3pPr>
              <a:defRPr sz="1400"/>
            </a:lvl3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2328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 hasCustomPrompt="1"/>
          </p:nvPr>
        </p:nvSpPr>
        <p:spPr>
          <a:xfrm>
            <a:off x="1634714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bakgrund-stexten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 hasCustomPrompt="1"/>
          </p:nvPr>
        </p:nvSpPr>
        <p:spPr>
          <a:xfrm>
            <a:off x="5316827" y="2166452"/>
            <a:ext cx="3043402" cy="24930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/>
              <a:t>Klicka här för att ändra format på </a:t>
            </a:r>
            <a:r>
              <a:rPr lang="sv-SE" dirty="0" err="1"/>
              <a:t>bakgrunds-texten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08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9987" y="1227846"/>
            <a:ext cx="7592558" cy="6168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71525" y="1862676"/>
            <a:ext cx="7577345" cy="2747424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227846"/>
            <a:ext cx="6743043" cy="61685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2910177"/>
            <a:ext cx="6714194" cy="18288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40255" y="1886585"/>
            <a:ext cx="6723812" cy="914400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03876"/>
            <a:ext cx="6743043" cy="6168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5" y="3550023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7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4202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4870" y="103876"/>
            <a:ext cx="6743043" cy="616857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5" y="3550023"/>
            <a:ext cx="6722671" cy="1061201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633527" y="2491704"/>
            <a:ext cx="6732301" cy="914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8" y="132119"/>
            <a:ext cx="507600" cy="50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07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ktangel 4"/>
          <p:cNvSpPr/>
          <p:nvPr userDrawn="1"/>
        </p:nvSpPr>
        <p:spPr>
          <a:xfrm>
            <a:off x="0" y="737962"/>
            <a:ext cx="9144000" cy="44055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ags" Target="../tags/tag8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vmlDrawing" Target="../drawings/vmlDrawing7.v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oleObject" Target="../embeddings/oleObject7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5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Picture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4871" y="1227846"/>
            <a:ext cx="6727674" cy="616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34676" y="2138901"/>
            <a:ext cx="6714194" cy="24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5307" y="4862675"/>
            <a:ext cx="9263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626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11547" y="4862675"/>
            <a:ext cx="11330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0" y="0"/>
            <a:ext cx="9144000" cy="739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60"/>
          <a:stretch/>
        </p:blipFill>
        <p:spPr>
          <a:xfrm>
            <a:off x="196533" y="125322"/>
            <a:ext cx="532172" cy="51722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  <p:sldLayoutId id="2147483660" r:id="rId5"/>
    <p:sldLayoutId id="2147483665" r:id="rId6"/>
    <p:sldLayoutId id="2147483666" r:id="rId7"/>
    <p:sldLayoutId id="2147483655" r:id="rId8"/>
    <p:sldLayoutId id="2147483663" r:id="rId9"/>
    <p:sldLayoutId id="2147483661" r:id="rId10"/>
    <p:sldLayoutId id="2147483662" r:id="rId11"/>
    <p:sldLayoutId id="214748365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1666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13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think-cell Slide" r:id="rId14" imgW="270" imgH="270" progId="TCLayout.ActiveDocument.1">
                  <p:embed/>
                </p:oleObj>
              </mc:Choice>
              <mc:Fallback>
                <p:oleObj name="think-cell Slide" r:id="rId14" imgW="270" imgH="270" progId="TCLayout.ActiveDocument.1">
                  <p:embed/>
                  <p:pic>
                    <p:nvPicPr>
                      <p:cNvPr id="7" name="Objek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8"/>
          <p:cNvSpPr/>
          <p:nvPr/>
        </p:nvSpPr>
        <p:spPr>
          <a:xfrm>
            <a:off x="0" y="0"/>
            <a:ext cx="9144000" cy="739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624871" y="1227846"/>
            <a:ext cx="6727674" cy="6168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634676" y="2138901"/>
            <a:ext cx="6714194" cy="24092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15307" y="4862675"/>
            <a:ext cx="92631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A9BD613-0AD4-4B6F-B877-A4465F6C95EC}" type="datetimeFigureOut">
              <a:rPr lang="sv-SE" smtClean="0"/>
              <a:pPr/>
              <a:t>2020-08-26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862675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911547" y="4862675"/>
            <a:ext cx="113305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E40FA7-1816-401A-A809-768146168823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6533" y="125322"/>
            <a:ext cx="532172" cy="51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2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2250" indent="-22225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588" indent="-271463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92150" indent="-1666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8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png"/><Relationship Id="rId5" Type="http://schemas.openxmlformats.org/officeDocument/2006/relationships/hyperlink" Target="http://www.riksdagen.se/sv/dokument-lagar/dokument/svensk-forfattningssamling/tandvardslag-1985125_sfs-1985-125" TargetMode="External"/><Relationship Id="rId4" Type="http://schemas.openxmlformats.org/officeDocument/2006/relationships/hyperlink" Target="https://www.riksdagen.se/sv/dokument-lagar/dokument/svensk-forfattningssamling/halso--och-sjukvardslag_sfs-2017-3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8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Basal vårdhygien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På Folktandvården Skåne</a:t>
            </a:r>
          </a:p>
        </p:txBody>
      </p:sp>
      <p:pic>
        <p:nvPicPr>
          <p:cNvPr id="7" name="Ljud 6">
            <a:hlinkClick r:id="" action="ppaction://media"/>
            <a:extLst>
              <a:ext uri="{FF2B5EF4-FFF2-40B4-BE49-F238E27FC236}">
                <a16:creationId xmlns:a16="http://schemas.microsoft.com/office/drawing/2014/main" id="{8DC5CA52-DCAF-424C-947B-4CA27B9D9E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2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52"/>
    </mc:Choice>
    <mc:Fallback>
      <p:transition spd="slow" advTm="58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41680"/>
            <a:ext cx="9144000" cy="4994487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-160526" y="964300"/>
            <a:ext cx="3919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  <a:defRPr/>
            </a:pPr>
            <a:r>
              <a:rPr kumimoji="0" lang="sv-SE" alt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6533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Mer kunskap om Vårdhygien får du under din introduktion hos oss!</a:t>
            </a:r>
          </a:p>
        </p:txBody>
      </p:sp>
      <p:pic>
        <p:nvPicPr>
          <p:cNvPr id="4" name="Ljud 3">
            <a:hlinkClick r:id="" action="ppaction://media"/>
            <a:extLst>
              <a:ext uri="{FF2B5EF4-FFF2-40B4-BE49-F238E27FC236}">
                <a16:creationId xmlns:a16="http://schemas.microsoft.com/office/drawing/2014/main" id="{D538F2C7-B96B-4E6D-A1F4-DDAAF0D3CB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7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931"/>
    </mc:Choice>
    <mc:Fallback>
      <p:transition spd="slow" advTm="109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vårdhygien?</a:t>
            </a:r>
          </a:p>
        </p:txBody>
      </p:sp>
      <p:pic>
        <p:nvPicPr>
          <p:cNvPr id="6" name="Ljud 5">
            <a:hlinkClick r:id="" action="ppaction://media"/>
            <a:extLst>
              <a:ext uri="{FF2B5EF4-FFF2-40B4-BE49-F238E27FC236}">
                <a16:creationId xmlns:a16="http://schemas.microsoft.com/office/drawing/2014/main" id="{F32761BA-6279-4452-A0F4-67A6B46E9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9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94"/>
    </mc:Choice>
    <mc:Fallback>
      <p:transition spd="slow" advTm="50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34676" y="1635646"/>
            <a:ext cx="6714194" cy="240924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Vårdhygien är ett samlingsbegrepp för åtgärder som förebygger att vårdrelaterade infektioner uppstår och sprids samt en viktig del i arbetet mot antibiotikaresistens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>
                <a:hlinkClick r:id="rId4" tooltip="Hälso- och sjukvårdslagen"/>
              </a:rPr>
              <a:t>Hälso- och sjukvårdslagen (2017:30)</a:t>
            </a:r>
            <a:r>
              <a:rPr lang="sv-SE" dirty="0"/>
              <a:t> och </a:t>
            </a:r>
            <a:r>
              <a:rPr lang="sv-SE" dirty="0">
                <a:hlinkClick r:id="rId5" tooltip="Tandvårdslag"/>
              </a:rPr>
              <a:t>tandvårdslagen (1985:125)</a:t>
            </a:r>
            <a:r>
              <a:rPr lang="sv-SE" dirty="0"/>
              <a:t> anger att vården ska vara av god kvalitet med en god hygienisk standard.</a:t>
            </a:r>
          </a:p>
        </p:txBody>
      </p:sp>
      <p:pic>
        <p:nvPicPr>
          <p:cNvPr id="6" name="Ljud 5">
            <a:hlinkClick r:id="" action="ppaction://media"/>
            <a:extLst>
              <a:ext uri="{FF2B5EF4-FFF2-40B4-BE49-F238E27FC236}">
                <a16:creationId xmlns:a16="http://schemas.microsoft.com/office/drawing/2014/main" id="{13EDF142-2E33-43B3-ACFA-8DD3114BE1F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67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36"/>
    </mc:Choice>
    <mc:Fallback>
      <p:transition spd="slow" advTm="242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Visste du att…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92080" y="1886584"/>
            <a:ext cx="2711947" cy="2917413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Under en nagel ryms lika många bakterier som antalet invånare i Sverige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Under ringen ryms lika många bakterier som antalet invånare i Europa.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sv-S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sv-SE" dirty="0"/>
              <a:t>I ett trasigt nagelband ryms lika många bakterier som hela jordens befolkning.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BB453D9-2F7A-4E93-95C8-2FE711CC2A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870" y="1886584"/>
            <a:ext cx="2746221" cy="3256916"/>
          </a:xfrm>
          <a:prstGeom prst="rect">
            <a:avLst/>
          </a:prstGeom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05E22CF6-FBFC-4ACD-8A07-38308FB6DD26}"/>
              </a:ext>
            </a:extLst>
          </p:cNvPr>
          <p:cNvSpPr/>
          <p:nvPr/>
        </p:nvSpPr>
        <p:spPr>
          <a:xfrm>
            <a:off x="2781956" y="2787774"/>
            <a:ext cx="432048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6421CC47-8378-4D97-94D0-464DBA7CF650}"/>
              </a:ext>
            </a:extLst>
          </p:cNvPr>
          <p:cNvSpPr/>
          <p:nvPr/>
        </p:nvSpPr>
        <p:spPr>
          <a:xfrm>
            <a:off x="3563888" y="2211710"/>
            <a:ext cx="432048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9DE5D4D0-4A8B-471E-8657-AB7BE586B0D1}"/>
              </a:ext>
            </a:extLst>
          </p:cNvPr>
          <p:cNvSpPr/>
          <p:nvPr/>
        </p:nvSpPr>
        <p:spPr>
          <a:xfrm>
            <a:off x="3419872" y="3579862"/>
            <a:ext cx="432048" cy="432048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Ljud 4">
            <a:hlinkClick r:id="" action="ppaction://media"/>
            <a:extLst>
              <a:ext uri="{FF2B5EF4-FFF2-40B4-BE49-F238E27FC236}">
                <a16:creationId xmlns:a16="http://schemas.microsoft.com/office/drawing/2014/main" id="{2DBF5D80-A231-47A9-8E62-D7FD438BF9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15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06"/>
    </mc:Choice>
    <mc:Fallback>
      <p:transition spd="slow" advTm="266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Basala</a:t>
            </a:r>
            <a:r>
              <a:rPr lang="en-US" dirty="0"/>
              <a:t> </a:t>
            </a:r>
            <a:r>
              <a:rPr lang="en-US" dirty="0" err="1"/>
              <a:t>hygienrutiner</a:t>
            </a:r>
            <a:endParaRPr lang="en-US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27BD4602-235C-4FEB-B2C7-04BA6CDF1976}"/>
              </a:ext>
            </a:extLst>
          </p:cNvPr>
          <p:cNvSpPr txBox="1">
            <a:spLocks/>
          </p:cNvSpPr>
          <p:nvPr/>
        </p:nvSpPr>
        <p:spPr>
          <a:xfrm>
            <a:off x="759987" y="2499742"/>
            <a:ext cx="4028037" cy="162496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Ska </a:t>
            </a:r>
            <a:r>
              <a:rPr lang="en-US" sz="2400" dirty="0" err="1"/>
              <a:t>användas</a:t>
            </a:r>
            <a:r>
              <a:rPr lang="en-US" sz="2400" dirty="0"/>
              <a:t> i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situationer</a:t>
            </a:r>
            <a:r>
              <a:rPr lang="en-US" sz="2400" dirty="0"/>
              <a:t> </a:t>
            </a:r>
            <a:r>
              <a:rPr lang="en-US" sz="2400" dirty="0" err="1"/>
              <a:t>där</a:t>
            </a:r>
            <a:r>
              <a:rPr lang="en-US" sz="2400" dirty="0"/>
              <a:t> man </a:t>
            </a:r>
            <a:r>
              <a:rPr lang="en-US" sz="2400" dirty="0" err="1"/>
              <a:t>vill</a:t>
            </a:r>
            <a:r>
              <a:rPr lang="en-US" sz="2400" dirty="0"/>
              <a:t> </a:t>
            </a:r>
            <a:r>
              <a:rPr lang="en-US" sz="2400" dirty="0" err="1"/>
              <a:t>förebygga</a:t>
            </a:r>
            <a:r>
              <a:rPr lang="en-US" sz="2400" dirty="0"/>
              <a:t> </a:t>
            </a:r>
            <a:r>
              <a:rPr lang="en-US" sz="2400" dirty="0" err="1"/>
              <a:t>smitta</a:t>
            </a:r>
            <a:r>
              <a:rPr lang="en-US" sz="2400" dirty="0"/>
              <a:t>.</a:t>
            </a:r>
          </a:p>
        </p:txBody>
      </p:sp>
      <p:pic>
        <p:nvPicPr>
          <p:cNvPr id="6" name="Bildobjekt 5" descr="En bild som visar man, håller, kvinna, stående&#10;&#10;Automatiskt genererad beskrivning">
            <a:extLst>
              <a:ext uri="{FF2B5EF4-FFF2-40B4-BE49-F238E27FC236}">
                <a16:creationId xmlns:a16="http://schemas.microsoft.com/office/drawing/2014/main" id="{B0187F73-4EF1-4689-9182-27C4F574D5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3438" y="1383413"/>
            <a:ext cx="5143500" cy="3857625"/>
          </a:xfrm>
          <a:prstGeom prst="rect">
            <a:avLst/>
          </a:prstGeom>
        </p:spPr>
      </p:pic>
      <p:pic>
        <p:nvPicPr>
          <p:cNvPr id="5" name="Ljud 4">
            <a:hlinkClick r:id="" action="ppaction://media"/>
            <a:extLst>
              <a:ext uri="{FF2B5EF4-FFF2-40B4-BE49-F238E27FC236}">
                <a16:creationId xmlns:a16="http://schemas.microsoft.com/office/drawing/2014/main" id="{58C32846-903E-4807-B23C-7DC991B60E3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7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3"/>
    </mc:Choice>
    <mc:Fallback>
      <p:transition spd="slow" advTm="8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6F1EC7A-C08D-48E6-B3D7-EA1C42054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4676" y="1674672"/>
            <a:ext cx="6714194" cy="240924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Den mest grundläggande åtgärden för att förebygga vårdrelaterade infektioner inom alla former av vård och omsorg är att vårdpersonal av alla kategorier </a:t>
            </a:r>
            <a:r>
              <a:rPr lang="sv-SE" b="1" dirty="0"/>
              <a:t>alltid tillämpar basala vårdhygienrutiner</a:t>
            </a:r>
            <a:r>
              <a:rPr lang="sv-SE" dirty="0"/>
              <a:t> i sitt arbete. </a:t>
            </a:r>
          </a:p>
          <a:p>
            <a:pPr marL="0" indent="0">
              <a:buNone/>
            </a:pPr>
            <a:endParaRPr lang="sv-SE" b="1" dirty="0"/>
          </a:p>
          <a:p>
            <a:pPr marL="0" indent="0">
              <a:buNone/>
            </a:pPr>
            <a:r>
              <a:rPr lang="sv-SE" b="1" dirty="0"/>
              <a:t>För oss på Folktandvården Skåne innebär det följande:</a:t>
            </a:r>
          </a:p>
        </p:txBody>
      </p:sp>
      <p:pic>
        <p:nvPicPr>
          <p:cNvPr id="4" name="Ljud 3">
            <a:hlinkClick r:id="" action="ppaction://media"/>
            <a:extLst>
              <a:ext uri="{FF2B5EF4-FFF2-40B4-BE49-F238E27FC236}">
                <a16:creationId xmlns:a16="http://schemas.microsoft.com/office/drawing/2014/main" id="{20429127-3254-481D-81F8-E2ABD03E0A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14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25"/>
    </mc:Choice>
    <mc:Fallback>
      <p:transition spd="slow" advTm="21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DEF84A-B995-41A8-9F36-E5BC2C8C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Basala hygienrutiner innebär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19CBD4-CE1B-4E0F-BA50-6FE903E86B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altLang="sv-SE" dirty="0"/>
              <a:t>Handhygien, alltid handdesinfektion</a:t>
            </a:r>
          </a:p>
          <a:p>
            <a:r>
              <a:rPr lang="sv-SE" altLang="sv-SE" dirty="0"/>
              <a:t>Handskar och munskydd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1A05A95-1B5F-442D-8E80-C984908628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6216">
            <a:off x="6131370" y="2069463"/>
            <a:ext cx="696506" cy="1004576"/>
          </a:xfrm>
          <a:prstGeom prst="rect">
            <a:avLst/>
          </a:prstGeom>
        </p:spPr>
      </p:pic>
      <p:pic>
        <p:nvPicPr>
          <p:cNvPr id="6" name="Ljud 5">
            <a:hlinkClick r:id="" action="ppaction://media"/>
            <a:extLst>
              <a:ext uri="{FF2B5EF4-FFF2-40B4-BE49-F238E27FC236}">
                <a16:creationId xmlns:a16="http://schemas.microsoft.com/office/drawing/2014/main" id="{01F68342-9169-40B6-A4B9-81D32712B2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27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670"/>
    </mc:Choice>
    <mc:Fallback>
      <p:transition spd="slow" advTm="36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7F307C-AB1E-4802-8BB8-2B4CF46EE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616" y="1367126"/>
            <a:ext cx="3744416" cy="3292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Vid patientbehandling med risk för stänk och aerosol ska även personlig skyddsutrustning användas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b="1"/>
              <a:t>Personlig skyddsutrustning</a:t>
            </a:r>
            <a:endParaRPr lang="sv-SE" b="1" dirty="0"/>
          </a:p>
          <a:p>
            <a:r>
              <a:rPr lang="sv-SE" dirty="0"/>
              <a:t>Förkläde och stänkskydd i form av visir/skyddsglasögon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inomhus, person, bord, man&#10;&#10;Automatiskt genererad beskrivning">
            <a:extLst>
              <a:ext uri="{FF2B5EF4-FFF2-40B4-BE49-F238E27FC236}">
                <a16:creationId xmlns:a16="http://schemas.microsoft.com/office/drawing/2014/main" id="{F826EE20-44CD-4FB5-ABAD-8A7D61172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4" r="-396"/>
          <a:stretch/>
        </p:blipFill>
        <p:spPr>
          <a:xfrm rot="5400000">
            <a:off x="4983238" y="1043855"/>
            <a:ext cx="4464000" cy="3857625"/>
          </a:xfrm>
          <a:prstGeom prst="rect">
            <a:avLst/>
          </a:prstGeom>
        </p:spPr>
      </p:pic>
      <p:pic>
        <p:nvPicPr>
          <p:cNvPr id="4" name="Ljud 3">
            <a:hlinkClick r:id="" action="ppaction://media"/>
            <a:extLst>
              <a:ext uri="{FF2B5EF4-FFF2-40B4-BE49-F238E27FC236}">
                <a16:creationId xmlns:a16="http://schemas.microsoft.com/office/drawing/2014/main" id="{F7111DFA-642F-4515-8195-DA1BC8FEB0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334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566"/>
    </mc:Choice>
    <mc:Fallback>
      <p:transition spd="slow" advTm="175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24CE8E-CF2A-4D46-A1CA-32D78060F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1227846"/>
            <a:ext cx="6727674" cy="616857"/>
          </a:xfrm>
        </p:spPr>
        <p:txBody>
          <a:bodyPr/>
          <a:lstStyle/>
          <a:p>
            <a:r>
              <a:rPr lang="sv-SE" dirty="0"/>
              <a:t>Handhygien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FBEE7D-AE30-4A99-A95C-8C44440C4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413" y="2138901"/>
            <a:ext cx="4089452" cy="240924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dirty="0"/>
              <a:t>Inga ringar, armband och armbandsklockor </a:t>
            </a:r>
          </a:p>
          <a:p>
            <a:pPr>
              <a:lnSpc>
                <a:spcPct val="80000"/>
              </a:lnSpc>
            </a:pPr>
            <a:r>
              <a:rPr lang="sv-SE" altLang="sv-SE" dirty="0"/>
              <a:t>Kortklippta naglar</a:t>
            </a:r>
          </a:p>
          <a:p>
            <a:pPr>
              <a:lnSpc>
                <a:spcPct val="80000"/>
              </a:lnSpc>
            </a:pPr>
            <a:r>
              <a:rPr lang="sv-SE" altLang="sv-SE" dirty="0"/>
              <a:t>Inget nagellack eller konstgjorda naglar</a:t>
            </a:r>
          </a:p>
          <a:p>
            <a:pPr>
              <a:lnSpc>
                <a:spcPct val="80000"/>
              </a:lnSpc>
            </a:pPr>
            <a:r>
              <a:rPr lang="sv-SE" altLang="sv-SE" dirty="0"/>
              <a:t>Underarmar och händer fria från bandage, förband och stödskenor</a:t>
            </a:r>
          </a:p>
        </p:txBody>
      </p:sp>
      <p:pic>
        <p:nvPicPr>
          <p:cNvPr id="7" name="Bildobjekt 6" descr="En bild som visar blå, vit, svart, vatten&#10;&#10;Automatiskt genererad beskrivning">
            <a:extLst>
              <a:ext uri="{FF2B5EF4-FFF2-40B4-BE49-F238E27FC236}">
                <a16:creationId xmlns:a16="http://schemas.microsoft.com/office/drawing/2014/main" id="{7E31E992-E925-400A-BA99-789EC58F4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879" y="727048"/>
            <a:ext cx="3488121" cy="5143500"/>
          </a:xfrm>
          <a:prstGeom prst="rect">
            <a:avLst/>
          </a:prstGeom>
        </p:spPr>
      </p:pic>
      <p:pic>
        <p:nvPicPr>
          <p:cNvPr id="5" name="Ljud 4">
            <a:hlinkClick r:id="" action="ppaction://media"/>
            <a:extLst>
              <a:ext uri="{FF2B5EF4-FFF2-40B4-BE49-F238E27FC236}">
                <a16:creationId xmlns:a16="http://schemas.microsoft.com/office/drawing/2014/main" id="{10F9F814-C8EF-494D-8D99-219914FB95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4521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37"/>
    </mc:Choice>
    <mc:Fallback>
      <p:transition spd="slow" advTm="2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FTV wide screen2015 NY">
  <a:themeElements>
    <a:clrScheme name="FTV2015NY">
      <a:dk1>
        <a:srgbClr val="1A171B"/>
      </a:dk1>
      <a:lt1>
        <a:sysClr val="window" lastClr="FFFFFF"/>
      </a:lt1>
      <a:dk2>
        <a:srgbClr val="653387"/>
      </a:dk2>
      <a:lt2>
        <a:srgbClr val="B3995D"/>
      </a:lt2>
      <a:accent1>
        <a:srgbClr val="008770"/>
      </a:accent1>
      <a:accent2>
        <a:srgbClr val="417CD4"/>
      </a:accent2>
      <a:accent3>
        <a:srgbClr val="DB0028"/>
      </a:accent3>
      <a:accent4>
        <a:srgbClr val="EA6E16"/>
      </a:accent4>
      <a:accent5>
        <a:srgbClr val="FBBD15"/>
      </a:accent5>
      <a:accent6>
        <a:srgbClr val="4C4C4C"/>
      </a:accent6>
      <a:hlink>
        <a:srgbClr val="653387"/>
      </a:hlink>
      <a:folHlink>
        <a:srgbClr val="653387"/>
      </a:folHlink>
    </a:clrScheme>
    <a:fontScheme name="Folktandvår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owerpointmall_bred">
  <a:themeElements>
    <a:clrScheme name="FTV2015NY">
      <a:dk1>
        <a:srgbClr val="1A171B"/>
      </a:dk1>
      <a:lt1>
        <a:sysClr val="window" lastClr="FFFFFF"/>
      </a:lt1>
      <a:dk2>
        <a:srgbClr val="653387"/>
      </a:dk2>
      <a:lt2>
        <a:srgbClr val="B3995D"/>
      </a:lt2>
      <a:accent1>
        <a:srgbClr val="008770"/>
      </a:accent1>
      <a:accent2>
        <a:srgbClr val="417CD4"/>
      </a:accent2>
      <a:accent3>
        <a:srgbClr val="DB0028"/>
      </a:accent3>
      <a:accent4>
        <a:srgbClr val="EA6E16"/>
      </a:accent4>
      <a:accent5>
        <a:srgbClr val="FBBD15"/>
      </a:accent5>
      <a:accent6>
        <a:srgbClr val="4C4C4C"/>
      </a:accent6>
      <a:hlink>
        <a:srgbClr val="653387"/>
      </a:hlink>
      <a:folHlink>
        <a:srgbClr val="653387"/>
      </a:folHlink>
    </a:clrScheme>
    <a:fontScheme name="Folktandvår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ftv-wide-screen-2015-nyjuli</Template>
  <TotalTime>0</TotalTime>
  <Words>220</Words>
  <Application>Microsoft Office PowerPoint</Application>
  <PresentationFormat>Bildspel på skärmen (16:9)</PresentationFormat>
  <Paragraphs>31</Paragraphs>
  <Slides>10</Slides>
  <Notes>1</Notes>
  <HiddenSlides>0</HiddenSlides>
  <MMClips>10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2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Arial</vt:lpstr>
      <vt:lpstr>Calibri</vt:lpstr>
      <vt:lpstr>Wingdings</vt:lpstr>
      <vt:lpstr>FTV wide screen2015 NY</vt:lpstr>
      <vt:lpstr>Powerpointmall_bred</vt:lpstr>
      <vt:lpstr>think-cell Slide</vt:lpstr>
      <vt:lpstr>Basal vårdhygien</vt:lpstr>
      <vt:lpstr>Vad är vårdhygien?</vt:lpstr>
      <vt:lpstr>PowerPoint-presentation</vt:lpstr>
      <vt:lpstr>Visste du att…</vt:lpstr>
      <vt:lpstr>Basala hygienrutiner</vt:lpstr>
      <vt:lpstr>PowerPoint-presentation</vt:lpstr>
      <vt:lpstr>Basala hygienrutiner innebär</vt:lpstr>
      <vt:lpstr>PowerPoint-presentation</vt:lpstr>
      <vt:lpstr>Handhygien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Nilsson Sun</dc:creator>
  <cp:lastModifiedBy>Andersson Nina NA</cp:lastModifiedBy>
  <cp:revision>10</cp:revision>
  <dcterms:created xsi:type="dcterms:W3CDTF">2020-06-10T11:47:25Z</dcterms:created>
  <dcterms:modified xsi:type="dcterms:W3CDTF">2020-08-26T11:23:31Z</dcterms:modified>
</cp:coreProperties>
</file>