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980" r:id="rId2"/>
    <p:sldMasterId id="2147484023" r:id="rId3"/>
  </p:sldMasterIdLst>
  <p:notesMasterIdLst>
    <p:notesMasterId r:id="rId9"/>
  </p:notesMasterIdLst>
  <p:handoutMasterIdLst>
    <p:handoutMasterId r:id="rId10"/>
  </p:handoutMasterIdLst>
  <p:sldIdLst>
    <p:sldId id="923" r:id="rId4"/>
    <p:sldId id="926" r:id="rId5"/>
    <p:sldId id="272" r:id="rId6"/>
    <p:sldId id="927" r:id="rId7"/>
    <p:sldId id="929" r:id="rId8"/>
  </p:sldIdLst>
  <p:sldSz cx="9144000" cy="5143500" type="screen16x9"/>
  <p:notesSz cx="9872663" cy="6858000"/>
  <p:custDataLst>
    <p:tags r:id="rId11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6">
          <p15:clr>
            <a:srgbClr val="A4A3A4"/>
          </p15:clr>
        </p15:guide>
        <p15:guide id="2" orient="horz" pos="2168">
          <p15:clr>
            <a:srgbClr val="A4A3A4"/>
          </p15:clr>
        </p15:guide>
        <p15:guide id="3" pos="3378">
          <p15:clr>
            <a:srgbClr val="A4A3A4"/>
          </p15:clr>
        </p15:guide>
        <p15:guide id="4" pos="1103">
          <p15:clr>
            <a:srgbClr val="A4A3A4"/>
          </p15:clr>
        </p15:guide>
        <p15:guide id="5" pos="45">
          <p15:clr>
            <a:srgbClr val="A4A3A4"/>
          </p15:clr>
        </p15:guide>
        <p15:guide id="6" pos="5731">
          <p15:clr>
            <a:srgbClr val="A4A3A4"/>
          </p15:clr>
        </p15:guide>
        <p15:guide id="7" pos="1127">
          <p15:clr>
            <a:srgbClr val="A4A3A4"/>
          </p15:clr>
        </p15:guide>
        <p15:guide id="8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Comét" initials="MC" lastIdx="11" clrIdx="0"/>
  <p:cmAuthor id="2" name="Ulla-Karin" initials="U" lastIdx="7" clrIdx="1"/>
  <p:cmAuthor id="3" name="Andersson Nina NA" initials="ANN" lastIdx="1" clrIdx="2">
    <p:extLst>
      <p:ext uri="{19B8F6BF-5375-455C-9EA6-DF929625EA0E}">
        <p15:presenceInfo xmlns:p15="http://schemas.microsoft.com/office/powerpoint/2012/main" userId="S::219281@skane.se::402d5e0f-f938-4e5a-bf21-8f124b8a9e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387"/>
    <a:srgbClr val="191919"/>
    <a:srgbClr val="918395"/>
    <a:srgbClr val="008775"/>
    <a:srgbClr val="4C4C4C"/>
    <a:srgbClr val="6666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60459" autoAdjust="0"/>
  </p:normalViewPr>
  <p:slideViewPr>
    <p:cSldViewPr showGuides="1">
      <p:cViewPr varScale="1">
        <p:scale>
          <a:sx n="53" d="100"/>
          <a:sy n="53" d="100"/>
        </p:scale>
        <p:origin x="1608" y="40"/>
      </p:cViewPr>
      <p:guideLst>
        <p:guide orient="horz" pos="3126"/>
        <p:guide orient="horz" pos="2168"/>
        <p:guide pos="3378"/>
        <p:guide pos="1103"/>
        <p:guide pos="45"/>
        <p:guide pos="5731"/>
        <p:guide pos="1127"/>
        <p:guide pos="56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90" d="100"/>
          <a:sy n="90" d="100"/>
        </p:scale>
        <p:origin x="1164" y="-312"/>
      </p:cViewPr>
      <p:guideLst>
        <p:guide orient="horz" pos="216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592230" y="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r">
              <a:defRPr sz="1200"/>
            </a:lvl1pPr>
          </a:lstStyle>
          <a:p>
            <a:fld id="{02AFC7C1-5239-430E-B102-F87D7FF03BDA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4" y="651391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592230" y="651391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r">
              <a:defRPr sz="1200"/>
            </a:lvl1pPr>
          </a:lstStyle>
          <a:p>
            <a:fld id="{4C83B9BA-250E-4A71-9FFA-4919C3DE42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5935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2230" y="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/>
          <a:lstStyle>
            <a:lvl1pPr algn="r">
              <a:defRPr sz="1200"/>
            </a:lvl1pPr>
          </a:lstStyle>
          <a:p>
            <a:fld id="{EE45C6AA-B4D4-3E4B-85BE-4F3072F42AF9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49538" y="512763"/>
            <a:ext cx="4573587" cy="2573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9" tIns="45504" rIns="91009" bIns="4550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267" y="3257552"/>
            <a:ext cx="7898130" cy="3086100"/>
          </a:xfrm>
          <a:prstGeom prst="rect">
            <a:avLst/>
          </a:prstGeom>
        </p:spPr>
        <p:txBody>
          <a:bodyPr vert="horz" lIns="91009" tIns="45504" rIns="91009" bIns="4550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4" y="651391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2230" y="6513913"/>
            <a:ext cx="4278153" cy="342898"/>
          </a:xfrm>
          <a:prstGeom prst="rect">
            <a:avLst/>
          </a:prstGeom>
        </p:spPr>
        <p:txBody>
          <a:bodyPr vert="horz" lIns="91009" tIns="45504" rIns="91009" bIns="45504" rtlCol="0" anchor="b"/>
          <a:lstStyle>
            <a:lvl1pPr algn="r">
              <a:defRPr sz="1200"/>
            </a:lvl1pPr>
          </a:lstStyle>
          <a:p>
            <a:fld id="{89849C10-BC82-C943-B0EB-871D9F584D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45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334963" y="690563"/>
            <a:ext cx="6138862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55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0" u="none" strike="noStrike" dirty="0">
              <a:solidFill>
                <a:srgbClr val="333332"/>
              </a:solidFill>
              <a:effectLst/>
              <a:latin typeface="BemboStd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33333"/>
                </a:solidFill>
                <a:effectLst/>
                <a:latin typeface="&amp;quot"/>
              </a:rPr>
              <a:t>Leendecentralen byggdes 2017 är Folktandvården Skånes kunskapscentrum för munhälsa i Lund. Totalt arbetar 150 personer i lokalerna som årligen förväntas ta emot cirka 60 000 kunder och patienter.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u="none" strike="noStrike" dirty="0">
                <a:solidFill>
                  <a:srgbClr val="333333"/>
                </a:solidFill>
                <a:effectLst/>
                <a:latin typeface="&amp;quot"/>
              </a:rPr>
              <a:t>I huset finns en stor och toppmodern klinik med 38 behandlingsrum som innehåller både allmän- och specialisttandvård, en kunskapsarena för kompetensutveckling och utbildning, forskning och ny teknik, samt huvudkontor, med aktivitetsbaserade arbetsplatser, för Folktandvården Skåne</a:t>
            </a:r>
          </a:p>
          <a:p>
            <a:endParaRPr lang="sv-SE" b="0" i="0" u="none" strike="noStrike" dirty="0">
              <a:solidFill>
                <a:srgbClr val="333332"/>
              </a:solidFill>
              <a:effectLst/>
              <a:latin typeface="BemboStd"/>
            </a:endParaRPr>
          </a:p>
          <a:p>
            <a:r>
              <a:rPr lang="sv-SE" b="0" i="0" u="none" strike="noStrike" dirty="0">
                <a:solidFill>
                  <a:srgbClr val="333332"/>
                </a:solidFill>
                <a:effectLst/>
                <a:latin typeface="&amp;quot"/>
              </a:rPr>
              <a:t>En mötesplats för alla kollegor i Folktandvården Skåne och för alla som vill forska kring munhälsa och våra prioriterade forskningsområden.</a:t>
            </a:r>
          </a:p>
          <a:p>
            <a:endParaRPr lang="sv-SE" b="0" i="0" u="none" strike="noStrike" dirty="0">
              <a:solidFill>
                <a:srgbClr val="333332"/>
              </a:solidFill>
              <a:effectLst/>
              <a:latin typeface="&amp;quot"/>
            </a:endParaRPr>
          </a:p>
          <a:p>
            <a:r>
              <a:rPr lang="sv-SE" dirty="0"/>
              <a:t>Ett strategiskt beslut för att skapar rätt förutsättningar för forskning och utveckling i vår verksamhet och  ett led i att </a:t>
            </a:r>
            <a:r>
              <a:rPr lang="sv-SE" sz="1200" dirty="0">
                <a:solidFill>
                  <a:srgbClr val="1A171B"/>
                </a:solidFill>
                <a:latin typeface="Arial Normal" charset="0"/>
                <a:ea typeface="Arial" charset="0"/>
                <a:cs typeface="Arial" charset="0"/>
              </a:rPr>
              <a:t>arbeta mot att uppfattas som ett </a:t>
            </a:r>
            <a:r>
              <a:rPr lang="sv-SE" sz="1200" dirty="0">
                <a:solidFill>
                  <a:srgbClr val="1A171B"/>
                </a:solidFill>
                <a:ea typeface="Arial" charset="0"/>
                <a:cs typeface="Arial" charset="0"/>
              </a:rPr>
              <a:t>färgstarkt, kunskapsdrivande och fullfjädrat serviceföretag</a:t>
            </a:r>
            <a:endParaRPr lang="sv-SE" b="0" i="0" u="none" strike="noStrike" dirty="0">
              <a:solidFill>
                <a:srgbClr val="333332"/>
              </a:solidFill>
              <a:effectLst/>
              <a:latin typeface="Noto San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849C10-BC82-C943-B0EB-871D9F584D1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89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i="0" u="none" strike="noStrike" dirty="0">
              <a:solidFill>
                <a:srgbClr val="333333"/>
              </a:solidFill>
              <a:effectLst/>
              <a:latin typeface="BemboStd"/>
            </a:endParaRPr>
          </a:p>
          <a:p>
            <a:r>
              <a:rPr lang="sv-SE" b="0" i="0" u="none" strike="noStrike" dirty="0">
                <a:solidFill>
                  <a:srgbClr val="333333"/>
                </a:solidFill>
                <a:effectLst/>
                <a:latin typeface="BemboStd"/>
              </a:rPr>
              <a:t>Leendecentralen möjliggör storsatsning på forskning med tekniskt och ett biologiskt laboratorium där kliniska studier och utvecklingsprojekt kan genomföras i direkt anslutning till specialist- och allmäntandvård. </a:t>
            </a:r>
            <a:r>
              <a:rPr lang="sv-SE" b="0" i="0" u="none" strike="noStrike" dirty="0">
                <a:solidFill>
                  <a:srgbClr val="333332"/>
                </a:solidFill>
                <a:effectLst/>
                <a:latin typeface="&amp;quot"/>
              </a:rPr>
              <a:t>Det blir ett centrum för alla discipliner där allmän-, specialist-, och sjukhustandvård kan mötas för att utbyta erfarenheter och tankar för framtiden. </a:t>
            </a:r>
          </a:p>
          <a:p>
            <a:pPr algn="l"/>
            <a:endParaRPr lang="sv-SE" b="0" i="0" u="none" strike="noStrike" dirty="0">
              <a:solidFill>
                <a:srgbClr val="333332"/>
              </a:solidFill>
              <a:effectLst/>
              <a:latin typeface="&amp;quot"/>
            </a:endParaRPr>
          </a:p>
          <a:p>
            <a:pPr algn="l"/>
            <a:r>
              <a:rPr lang="sv-SE" b="0" i="0" u="none" strike="noStrike" dirty="0">
                <a:solidFill>
                  <a:srgbClr val="333332"/>
                </a:solidFill>
                <a:effectLst/>
                <a:latin typeface="&amp;quot"/>
              </a:rPr>
              <a:t>I det biologiska labbet bedrivs bland annat forskning om hur tandplack påverkar lungsjukdomen KOL och salivens betydelse för karies. Sammanlagt är ett tjugotal forskningsprojekt igång i Folktandvården Skåne.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49C10-BC82-C943-B0EB-871D9F584D1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68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b="0" i="0" u="none" strike="noStrike" dirty="0">
                <a:solidFill>
                  <a:srgbClr val="333332"/>
                </a:solidFill>
                <a:effectLst/>
                <a:latin typeface="&amp;quot"/>
              </a:rPr>
              <a:t> </a:t>
            </a:r>
            <a:r>
              <a:rPr lang="sv-SE" dirty="0"/>
              <a:t>På Leendecentralen finns även ett skils </a:t>
            </a:r>
            <a:r>
              <a:rPr lang="sv-SE" dirty="0" err="1"/>
              <a:t>lab</a:t>
            </a:r>
            <a:r>
              <a:rPr lang="sv-SE" dirty="0"/>
              <a:t> som ger </a:t>
            </a:r>
            <a:r>
              <a:rPr lang="sv-SE" b="0" i="0" u="none" strike="noStrike" dirty="0">
                <a:solidFill>
                  <a:srgbClr val="333332"/>
                </a:solidFill>
                <a:effectLst/>
                <a:latin typeface="Noto Sans"/>
              </a:rPr>
              <a:t>möjligheter att öva praktiska färdigheter inom odontologin- </a:t>
            </a:r>
            <a:r>
              <a:rPr lang="sv-SE" b="0" i="0" u="none" strike="noStrike" dirty="0">
                <a:solidFill>
                  <a:srgbClr val="333332"/>
                </a:solidFill>
                <a:effectLst/>
                <a:latin typeface="&amp;quot"/>
              </a:rPr>
              <a:t>Här kan behandlare träna kliniska färdigheter på simulerade patientdockor och från ett behandlingsrum, inrett för kirurgi, kan operationer filmas live och visas i Leendecentralens stora föreläsningssal eller på andra kliniker runtom i Skåne.</a:t>
            </a:r>
          </a:p>
          <a:p>
            <a:endParaRPr lang="sv-SE" b="0" i="0" u="none" strike="noStrike" dirty="0">
              <a:solidFill>
                <a:srgbClr val="333332"/>
              </a:solidFill>
              <a:effectLst/>
              <a:latin typeface="&amp;quot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49C10-BC82-C943-B0EB-871D9F584D1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35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/>
          </p:nvPr>
        </p:nvSpPr>
        <p:spPr>
          <a:xfrm>
            <a:off x="334963" y="690563"/>
            <a:ext cx="6138862" cy="34544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8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bg>
      <p:bgPr>
        <a:solidFill>
          <a:srgbClr val="653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-23855" y="0"/>
            <a:ext cx="9167856" cy="5143500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822250" y="2268831"/>
            <a:ext cx="6381065" cy="11025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1818931" y="3355397"/>
            <a:ext cx="6394766" cy="499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14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0742"/>
            <a:ext cx="2589242" cy="135742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33177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1430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vsnittsrubrik">
    <p:bg>
      <p:bgPr>
        <a:solidFill>
          <a:srgbClr val="653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-23855" y="0"/>
            <a:ext cx="9167856" cy="5143500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55375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4871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3.png"/>
          <p:cNvPicPr>
            <a:picLocks noChangeAspect="1"/>
          </p:cNvPicPr>
          <p:nvPr/>
        </p:nvPicPr>
        <p:blipFill>
          <a:blip r:embed="rId2"/>
          <a:srcRect r="46060"/>
          <a:stretch>
            <a:fillRect/>
          </a:stretch>
        </p:blipFill>
        <p:spPr>
          <a:xfrm>
            <a:off x="655451" y="379187"/>
            <a:ext cx="532174" cy="51723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469913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9919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88681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476435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46663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8101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Avsnittsrubrik">
    <p:bg>
      <p:bgPr>
        <a:solidFill>
          <a:srgbClr val="6533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3434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sz="half" idx="1"/>
          </p:nvPr>
        </p:nvSpPr>
        <p:spPr>
          <a:xfrm>
            <a:off x="1792859" y="2355725"/>
            <a:ext cx="6556011" cy="16561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3200"/>
            </a:lvl1pPr>
            <a:lvl2pPr marL="0" indent="238125">
              <a:spcBef>
                <a:spcPts val="700"/>
              </a:spcBef>
              <a:buClrTx/>
              <a:buSzTx/>
              <a:buFontTx/>
              <a:buNone/>
              <a:defRPr sz="3200"/>
            </a:lvl2pPr>
            <a:lvl3pPr marL="0" indent="525462">
              <a:spcBef>
                <a:spcPts val="700"/>
              </a:spcBef>
              <a:buClrTx/>
              <a:buSzTx/>
              <a:buFontTx/>
              <a:buNone/>
              <a:defRPr sz="3200"/>
            </a:lvl3pPr>
            <a:lvl4pPr marL="1778000" indent="-406400">
              <a:spcBef>
                <a:spcPts val="700"/>
              </a:spcBef>
              <a:buClrTx/>
              <a:buFontTx/>
              <a:defRPr sz="3200"/>
            </a:lvl4pPr>
            <a:lvl5pPr marL="2235200" indent="-406400">
              <a:spcBef>
                <a:spcPts val="700"/>
              </a:spcBef>
              <a:buClrTx/>
              <a:buFontTx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4" name="image3.png"/>
          <p:cNvPicPr>
            <a:picLocks noChangeAspect="1"/>
          </p:cNvPicPr>
          <p:nvPr/>
        </p:nvPicPr>
        <p:blipFill>
          <a:blip r:embed="rId2"/>
          <a:srcRect r="46060"/>
          <a:stretch>
            <a:fillRect/>
          </a:stretch>
        </p:blipFill>
        <p:spPr>
          <a:xfrm>
            <a:off x="655451" y="379187"/>
            <a:ext cx="532174" cy="51723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23255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22251" y="2268832"/>
            <a:ext cx="6381064" cy="1102519"/>
          </a:xfrm>
        </p:spPr>
        <p:txBody>
          <a:bodyPr anchor="b" anchorCtr="0">
            <a:noAutofit/>
          </a:bodyPr>
          <a:lstStyle>
            <a:lvl1pPr algn="l"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Presentationsnamn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8931" y="3355398"/>
            <a:ext cx="6394766" cy="4995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744"/>
            <a:ext cx="2589242" cy="13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4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810173" y="1880989"/>
            <a:ext cx="6403525" cy="1021556"/>
          </a:xfrm>
        </p:spPr>
        <p:txBody>
          <a:bodyPr anchor="t">
            <a:normAutofit/>
          </a:bodyPr>
          <a:lstStyle>
            <a:lvl1pPr algn="l">
              <a:defRPr sz="4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41" y="131431"/>
            <a:ext cx="653023" cy="6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38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5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9988" y="1227847"/>
            <a:ext cx="7592558" cy="61685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1526" y="1862676"/>
            <a:ext cx="7577345" cy="274742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7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1" y="1227847"/>
            <a:ext cx="6743043" cy="61685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7" y="2910177"/>
            <a:ext cx="6714194" cy="1828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40256" y="1886585"/>
            <a:ext cx="6723812" cy="914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430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06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 userDrawn="1"/>
        </p:nvSpPr>
        <p:spPr>
          <a:xfrm>
            <a:off x="0" y="737962"/>
            <a:ext cx="9144000" cy="4405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BD613-0AD4-4B6F-B877-A4465F6C95EC}" type="datetimeFigureOut">
              <a:rPr lang="sv-SE" smtClean="0">
                <a:solidFill>
                  <a:prstClr val="white"/>
                </a:solidFill>
              </a:rPr>
              <a:pPr/>
              <a:t>2020-08-26</a:t>
            </a:fld>
            <a:endParaRPr lang="sv-SE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40FA7-1816-401A-A809-768146168823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80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09407" y="1148333"/>
            <a:ext cx="2835811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03309" y="1804946"/>
            <a:ext cx="2840906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76" indent="-327017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4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07269" y="1148333"/>
            <a:ext cx="2860322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01172" y="1804946"/>
            <a:ext cx="2858735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76" indent="-327017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09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34715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bakgrund-stexten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16828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bakgrunds-texten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9602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1" y="103877"/>
            <a:ext cx="6743043" cy="61685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6" y="3550024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8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" y="13211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30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88115-21DE-436C-B99B-BC3C0DFBDF6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2020-08-26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79370" tIns="39685" rIns="79370" bIns="39685"/>
          <a:lstStyle>
            <a:lvl1pPr>
              <a:defRPr/>
            </a:lvl1pPr>
          </a:lstStyle>
          <a:p>
            <a:pPr>
              <a:defRPr/>
            </a:pPr>
            <a:fld id="{AAC135F4-6ACC-46C7-9293-3E0457254F5A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95288" y="5001816"/>
            <a:ext cx="914400" cy="685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94879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6" y="3550024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8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" y="13211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9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1" y="103877"/>
            <a:ext cx="6743043" cy="61685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6" y="3550024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5308" y="4862676"/>
            <a:ext cx="926314" cy="273844"/>
          </a:xfrm>
          <a:prstGeom prst="rect">
            <a:avLst/>
          </a:prstGeom>
        </p:spPr>
        <p:txBody>
          <a:bodyPr/>
          <a:lstStyle/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862676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8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" y="13211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22250" y="2268831"/>
            <a:ext cx="6381064" cy="1102519"/>
          </a:xfrm>
        </p:spPr>
        <p:txBody>
          <a:bodyPr anchor="b" anchorCtr="0">
            <a:noAutofit/>
          </a:bodyPr>
          <a:lstStyle>
            <a:lvl1pPr algn="l"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Presentationsnamn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8931" y="3355398"/>
            <a:ext cx="6394766" cy="4995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743"/>
            <a:ext cx="2589242" cy="13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2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810172" y="1880989"/>
            <a:ext cx="6403525" cy="1021556"/>
          </a:xfrm>
        </p:spPr>
        <p:txBody>
          <a:bodyPr anchor="t">
            <a:normAutofit/>
          </a:bodyPr>
          <a:lstStyle>
            <a:lvl1pPr algn="l">
              <a:defRPr sz="4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40" y="131431"/>
            <a:ext cx="653023" cy="6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5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772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9987" y="1227846"/>
            <a:ext cx="7592558" cy="61685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1525" y="1862676"/>
            <a:ext cx="7577345" cy="274742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4657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0" y="1227846"/>
            <a:ext cx="6743043" cy="61685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6" y="2910177"/>
            <a:ext cx="6714194" cy="1828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40255" y="1886585"/>
            <a:ext cx="6723812" cy="914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1554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61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60974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 userDrawn="1"/>
        </p:nvSpPr>
        <p:spPr>
          <a:xfrm>
            <a:off x="0" y="737962"/>
            <a:ext cx="9144000" cy="4405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7722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09406" y="1148333"/>
            <a:ext cx="2835811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03309" y="1804946"/>
            <a:ext cx="2840906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88" indent="-327025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12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07268" y="1148333"/>
            <a:ext cx="2860322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01171" y="1804946"/>
            <a:ext cx="2858735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88" indent="-327025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35171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34714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bakgrund-stexten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16827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bakgrunds-texten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43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0" y="103876"/>
            <a:ext cx="6743043" cy="61685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5" y="3550023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7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" y="13211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27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940642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5" y="3550023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7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" y="13211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37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39266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B088115-21DE-436C-B99B-BC3C0DFBDF69}" type="datetime1">
              <a:rPr lang="sv-SE" altLang="sv-SE">
                <a:solidFill>
                  <a:srgbClr val="000000"/>
                </a:solidFill>
              </a:rPr>
              <a:pPr>
                <a:defRPr/>
              </a:pPr>
              <a:t>2020-08-26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79370" tIns="39685" rIns="79370" bIns="39685"/>
          <a:lstStyle>
            <a:lvl1pPr>
              <a:defRPr/>
            </a:lvl1pPr>
          </a:lstStyle>
          <a:p>
            <a:pPr>
              <a:defRPr/>
            </a:pPr>
            <a:fld id="{AAC135F4-6ACC-46C7-9293-3E0457254F5A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>
              <a:solidFill>
                <a:srgbClr val="000000"/>
              </a:solidFill>
            </a:endParaRP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95288" y="5001816"/>
            <a:ext cx="914400" cy="685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83519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0" y="103876"/>
            <a:ext cx="6743043" cy="61685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5" y="3550023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15307" y="4862675"/>
            <a:ext cx="926314" cy="273844"/>
          </a:xfrm>
          <a:prstGeom prst="rect">
            <a:avLst/>
          </a:prstGeom>
        </p:spPr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862675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7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" y="13211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7" name="image3.png"/>
          <p:cNvPicPr>
            <a:picLocks noChangeAspect="1"/>
          </p:cNvPicPr>
          <p:nvPr/>
        </p:nvPicPr>
        <p:blipFill>
          <a:blip r:embed="rId2"/>
          <a:srcRect r="46060"/>
          <a:stretch>
            <a:fillRect/>
          </a:stretch>
        </p:blipFill>
        <p:spPr>
          <a:xfrm>
            <a:off x="655451" y="379187"/>
            <a:ext cx="532174" cy="51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18853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0" y="0"/>
            <a:ext cx="9144000" cy="5143501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6" name="image3.png"/>
          <p:cNvPicPr>
            <a:picLocks noChangeAspect="1"/>
          </p:cNvPicPr>
          <p:nvPr/>
        </p:nvPicPr>
        <p:blipFill>
          <a:blip r:embed="rId2"/>
          <a:srcRect r="46060"/>
          <a:stretch>
            <a:fillRect/>
          </a:stretch>
        </p:blipFill>
        <p:spPr>
          <a:xfrm>
            <a:off x="655451" y="379187"/>
            <a:ext cx="532174" cy="517230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27447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5" name="image3.png"/>
          <p:cNvPicPr>
            <a:picLocks noChangeAspect="1"/>
          </p:cNvPicPr>
          <p:nvPr/>
        </p:nvPicPr>
        <p:blipFill>
          <a:blip r:embed="rId2"/>
          <a:srcRect r="46060"/>
          <a:stretch>
            <a:fillRect/>
          </a:stretch>
        </p:blipFill>
        <p:spPr>
          <a:xfrm>
            <a:off x="655451" y="379187"/>
            <a:ext cx="532174" cy="51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59" y="87779"/>
            <a:ext cx="7251746" cy="1108008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1792858" y="2178728"/>
            <a:ext cx="6556011" cy="465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3200"/>
            </a:lvl1pPr>
            <a:lvl2pPr marL="0" indent="238125">
              <a:spcBef>
                <a:spcPts val="700"/>
              </a:spcBef>
              <a:buClrTx/>
              <a:buSzTx/>
              <a:buFontTx/>
              <a:buNone/>
              <a:defRPr sz="3200"/>
            </a:lvl2pPr>
            <a:lvl3pPr marL="0" indent="525462">
              <a:spcBef>
                <a:spcPts val="700"/>
              </a:spcBef>
              <a:buClrTx/>
              <a:buSzTx/>
              <a:buFontTx/>
              <a:buNone/>
              <a:defRPr sz="3200"/>
            </a:lvl3pPr>
            <a:lvl4pPr marL="1778000" indent="-406400">
              <a:spcBef>
                <a:spcPts val="700"/>
              </a:spcBef>
              <a:buClrTx/>
              <a:buFontTx/>
              <a:defRPr sz="3200"/>
            </a:lvl4pPr>
            <a:lvl5pPr marL="2235200" indent="-406400">
              <a:spcBef>
                <a:spcPts val="700"/>
              </a:spcBef>
              <a:buClrTx/>
              <a:buFontTx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3346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" name="image3.png"/>
          <p:cNvPicPr>
            <a:picLocks noChangeAspect="1"/>
          </p:cNvPicPr>
          <p:nvPr/>
        </p:nvPicPr>
        <p:blipFill>
          <a:blip r:embed="rId2"/>
          <a:srcRect r="46060"/>
          <a:stretch>
            <a:fillRect/>
          </a:stretch>
        </p:blipFill>
        <p:spPr>
          <a:xfrm>
            <a:off x="655451" y="379187"/>
            <a:ext cx="532174" cy="51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59" y="87779"/>
            <a:ext cx="7251746" cy="1108008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>
            <a:spLocks noGrp="1"/>
          </p:cNvSpPr>
          <p:nvPr>
            <p:ph type="body" sz="quarter" idx="1"/>
          </p:nvPr>
        </p:nvSpPr>
        <p:spPr>
          <a:xfrm>
            <a:off x="1792858" y="2178728"/>
            <a:ext cx="6556011" cy="1329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3200"/>
            </a:lvl1pPr>
            <a:lvl2pPr marL="0" indent="238125">
              <a:spcBef>
                <a:spcPts val="700"/>
              </a:spcBef>
              <a:buClrTx/>
              <a:buSzTx/>
              <a:buFontTx/>
              <a:buNone/>
              <a:defRPr sz="3200"/>
            </a:lvl2pPr>
            <a:lvl3pPr marL="0" indent="525462">
              <a:spcBef>
                <a:spcPts val="700"/>
              </a:spcBef>
              <a:buClrTx/>
              <a:buSzTx/>
              <a:buFontTx/>
              <a:buNone/>
              <a:defRPr sz="3200"/>
            </a:lvl3pPr>
            <a:lvl4pPr marL="1778000" indent="-406400">
              <a:spcBef>
                <a:spcPts val="700"/>
              </a:spcBef>
              <a:buClrTx/>
              <a:buFontTx/>
              <a:defRPr sz="3200"/>
            </a:lvl4pPr>
            <a:lvl5pPr marL="2235200" indent="-406400">
              <a:spcBef>
                <a:spcPts val="700"/>
              </a:spcBef>
              <a:buClrTx/>
              <a:buFontTx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5900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0" y="0"/>
            <a:ext cx="9144000" cy="1275606"/>
          </a:xfrm>
          <a:prstGeom prst="rect">
            <a:avLst/>
          </a:prstGeom>
          <a:solidFill>
            <a:srgbClr val="653387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>
                <a:solidFill>
                  <a:srgbClr val="FFFFFF"/>
                </a:solidFill>
              </a:defRPr>
            </a:pPr>
            <a:endParaRPr kern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7" name="image3.png"/>
          <p:cNvPicPr>
            <a:picLocks noChangeAspect="1"/>
          </p:cNvPicPr>
          <p:nvPr/>
        </p:nvPicPr>
        <p:blipFill>
          <a:blip r:embed="rId2"/>
          <a:srcRect r="46060"/>
          <a:stretch>
            <a:fillRect/>
          </a:stretch>
        </p:blipFill>
        <p:spPr>
          <a:xfrm>
            <a:off x="655451" y="379187"/>
            <a:ext cx="532174" cy="51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59" y="87779"/>
            <a:ext cx="7251746" cy="1108008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1792858" y="2178728"/>
            <a:ext cx="6556011" cy="13291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700"/>
              </a:spcBef>
              <a:buClrTx/>
              <a:buSzTx/>
              <a:buFontTx/>
              <a:buNone/>
              <a:defRPr sz="3200"/>
            </a:lvl1pPr>
            <a:lvl2pPr marL="0" indent="238125">
              <a:spcBef>
                <a:spcPts val="700"/>
              </a:spcBef>
              <a:buClrTx/>
              <a:buSzTx/>
              <a:buFontTx/>
              <a:buNone/>
              <a:defRPr sz="3200"/>
            </a:lvl2pPr>
            <a:lvl3pPr marL="0" indent="525462">
              <a:spcBef>
                <a:spcPts val="700"/>
              </a:spcBef>
              <a:buClrTx/>
              <a:buSzTx/>
              <a:buFontTx/>
              <a:buNone/>
              <a:defRPr sz="3200"/>
            </a:lvl3pPr>
            <a:lvl4pPr marL="1778000" indent="-406400">
              <a:spcBef>
                <a:spcPts val="700"/>
              </a:spcBef>
              <a:buClrTx/>
              <a:buFontTx/>
              <a:defRPr sz="3200"/>
            </a:lvl4pPr>
            <a:lvl5pPr marL="2235200" indent="-406400">
              <a:spcBef>
                <a:spcPts val="700"/>
              </a:spcBef>
              <a:buClrTx/>
              <a:buFontTx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8239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1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vmlDrawing" Target="../drawings/vmlDrawing7.v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1A171B"/>
                </a:solidFill>
                <a:latin typeface="Arial"/>
                <a:cs typeface="Arial"/>
                <a:sym typeface="Arial"/>
              </a:rPr>
              <a:pPr hangingPunct="0"/>
              <a:t>‹#›</a:t>
            </a:fld>
            <a:endParaRPr kern="0">
              <a:solidFill>
                <a:srgbClr val="1A171B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43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2250" marR="0" indent="-22225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1pPr>
      <a:lvl2pPr marL="509587" marR="0" indent="-27146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2pPr>
      <a:lvl3pPr marL="733821" marR="0" indent="-20835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3pPr>
      <a:lvl4pPr marL="1625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4pPr>
      <a:lvl5pPr marL="20828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»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rgbClr val="653387"/>
        </a:buClr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1A171B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7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0" y="1"/>
            <a:ext cx="9144000" cy="739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prstClr val="white"/>
              </a:solidFill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24871" y="1227847"/>
            <a:ext cx="6727674" cy="6168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34677" y="2138901"/>
            <a:ext cx="6714194" cy="240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5308" y="4862676"/>
            <a:ext cx="9263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9BD613-0AD4-4B6F-B877-A4465F6C95EC}" type="datetimeFigureOut">
              <a:rPr lang="sv-SE" smtClean="0">
                <a:solidFill>
                  <a:srgbClr val="1A171B"/>
                </a:solidFill>
              </a:rPr>
              <a:pPr/>
              <a:t>2020-08-26</a:t>
            </a:fld>
            <a:endParaRPr lang="sv-SE">
              <a:solidFill>
                <a:srgbClr val="1A171B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86267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>
              <a:solidFill>
                <a:srgbClr val="1A171B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11548" y="4862676"/>
            <a:ext cx="11330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E40FA7-1816-401A-A809-768146168823}" type="slidenum">
              <a:rPr lang="sv-SE" smtClean="0">
                <a:solidFill>
                  <a:srgbClr val="1A171B"/>
                </a:solidFill>
              </a:rPr>
              <a:pPr/>
              <a:t>‹#›</a:t>
            </a:fld>
            <a:endParaRPr lang="sv-SE">
              <a:solidFill>
                <a:srgbClr val="1A171B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34" y="125323"/>
            <a:ext cx="532172" cy="5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3" r:id="rId12"/>
    <p:sldLayoutId id="2147483994" r:id="rId13"/>
    <p:sldLayoutId id="2147483995" r:id="rId14"/>
  </p:sldLayoutIdLst>
  <p:txStyles>
    <p:titleStyle>
      <a:lvl1pPr algn="l" defTabSz="914378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2245" indent="-222245" algn="l" defTabSz="914378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76" indent="-271457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33" indent="-166684" algn="l" defTabSz="91437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0" y="0"/>
            <a:ext cx="9144000" cy="739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24871" y="1227846"/>
            <a:ext cx="6727674" cy="6168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34676" y="2138901"/>
            <a:ext cx="6714194" cy="240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5307" y="4862675"/>
            <a:ext cx="9263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8626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11547" y="4862675"/>
            <a:ext cx="11330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33" y="125322"/>
            <a:ext cx="532172" cy="5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5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714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1666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11510"/>
            <a:ext cx="3924300" cy="392430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D6DE7482-130A-4B2B-AD81-770C3BFA7CE9}"/>
              </a:ext>
            </a:extLst>
          </p:cNvPr>
          <p:cNvSpPr txBox="1">
            <a:spLocks/>
          </p:cNvSpPr>
          <p:nvPr/>
        </p:nvSpPr>
        <p:spPr>
          <a:xfrm>
            <a:off x="5004048" y="2139702"/>
            <a:ext cx="3744416" cy="257333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4800" kern="0" baseline="30000" dirty="0">
                <a:solidFill>
                  <a:schemeClr val="bg1"/>
                </a:solidFill>
              </a:rPr>
              <a:t>Leendecentralen</a:t>
            </a:r>
          </a:p>
          <a:p>
            <a:r>
              <a:rPr lang="sv-SE" sz="4800" kern="0" baseline="30000" dirty="0">
                <a:solidFill>
                  <a:schemeClr val="bg1"/>
                </a:solidFill>
              </a:rPr>
              <a:t>&amp; </a:t>
            </a:r>
            <a:r>
              <a:rPr lang="sv-SE" sz="4800" kern="0" baseline="30000" dirty="0" err="1">
                <a:solidFill>
                  <a:schemeClr val="bg1"/>
                </a:solidFill>
              </a:rPr>
              <a:t>Skills</a:t>
            </a:r>
            <a:r>
              <a:rPr lang="sv-SE" sz="4800" kern="0" baseline="30000" dirty="0">
                <a:solidFill>
                  <a:schemeClr val="bg1"/>
                </a:solidFill>
              </a:rPr>
              <a:t> </a:t>
            </a:r>
            <a:r>
              <a:rPr lang="sv-SE" sz="4800" kern="0" baseline="30000" dirty="0" err="1">
                <a:solidFill>
                  <a:schemeClr val="bg1"/>
                </a:solidFill>
              </a:rPr>
              <a:t>lab</a:t>
            </a:r>
            <a:r>
              <a:rPr lang="sv-SE" sz="4800" kern="0" baseline="30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" name="Ljud 8">
            <a:hlinkClick r:id="" action="ppaction://media"/>
            <a:extLst>
              <a:ext uri="{FF2B5EF4-FFF2-40B4-BE49-F238E27FC236}">
                <a16:creationId xmlns:a16="http://schemas.microsoft.com/office/drawing/2014/main" id="{1D3602AC-E3D0-4114-AE1B-1FDEB0AA7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9612"/>
      </p:ext>
    </p:extLst>
  </p:cSld>
  <p:clrMapOvr>
    <a:masterClrMapping/>
  </p:clrMapOvr>
  <p:transition spd="med" advTm="4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FA4C92F-383C-4903-8BBF-0827E51A5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 descr="En bild som visar byggnad, utomhus, stad, hög&#10;&#10;Automatiskt genererad beskrivning">
            <a:extLst>
              <a:ext uri="{FF2B5EF4-FFF2-40B4-BE49-F238E27FC236}">
                <a16:creationId xmlns:a16="http://schemas.microsoft.com/office/drawing/2014/main" id="{2FE8D410-5254-4B74-918C-768EA5792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41"/>
            <a:ext cx="9144000" cy="5574182"/>
          </a:xfrm>
          <a:prstGeom prst="rect">
            <a:avLst/>
          </a:prstGeom>
        </p:spPr>
      </p:pic>
      <p:pic>
        <p:nvPicPr>
          <p:cNvPr id="10" name="Ljud 9">
            <a:hlinkClick r:id="" action="ppaction://media"/>
            <a:extLst>
              <a:ext uri="{FF2B5EF4-FFF2-40B4-BE49-F238E27FC236}">
                <a16:creationId xmlns:a16="http://schemas.microsoft.com/office/drawing/2014/main" id="{76AB64E4-C532-440F-B8AE-B13F7636B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36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1132">
        <p:fade/>
      </p:transition>
    </mc:Choice>
    <mc:Fallback>
      <p:transition spd="med" advTm="611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7DE5EC7-6A4D-41DF-BCC6-F260915D0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utomhus, byggnad, stad, spår&#10;&#10;Automatiskt genererad beskrivning">
            <a:extLst>
              <a:ext uri="{FF2B5EF4-FFF2-40B4-BE49-F238E27FC236}">
                <a16:creationId xmlns:a16="http://schemas.microsoft.com/office/drawing/2014/main" id="{EF0A4D88-2B7E-4FA6-889D-7F9A4AD7F5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3" y="987574"/>
            <a:ext cx="8361693" cy="3813135"/>
          </a:xfrm>
          <a:prstGeom prst="rect">
            <a:avLst/>
          </a:prstGeom>
        </p:spPr>
      </p:pic>
      <p:pic>
        <p:nvPicPr>
          <p:cNvPr id="11" name="Ljud 10">
            <a:hlinkClick r:id="" action="ppaction://media"/>
            <a:extLst>
              <a:ext uri="{FF2B5EF4-FFF2-40B4-BE49-F238E27FC236}">
                <a16:creationId xmlns:a16="http://schemas.microsoft.com/office/drawing/2014/main" id="{CC40A34B-5DA4-4962-9D4A-ED65B8021B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0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284">
        <p:fade/>
      </p:transition>
    </mc:Choice>
    <mc:Fallback>
      <p:transition spd="med" advTm="252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inomhus, person, bord, sitter&#10;&#10;Automatiskt genererad beskrivning">
            <a:extLst>
              <a:ext uri="{FF2B5EF4-FFF2-40B4-BE49-F238E27FC236}">
                <a16:creationId xmlns:a16="http://schemas.microsoft.com/office/drawing/2014/main" id="{FE536984-927D-491D-ACC5-237D116BE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5" y="1227847"/>
            <a:ext cx="5118675" cy="3411597"/>
          </a:xfrm>
          <a:prstGeom prst="rect">
            <a:avLst/>
          </a:prstGeom>
        </p:spPr>
      </p:pic>
      <p:pic>
        <p:nvPicPr>
          <p:cNvPr id="7" name="Bildobjekt 6" descr="En bild som visar inomhus, bord, liten, barn&#10;&#10;Automatiskt genererad beskrivning">
            <a:extLst>
              <a:ext uri="{FF2B5EF4-FFF2-40B4-BE49-F238E27FC236}">
                <a16:creationId xmlns:a16="http://schemas.microsoft.com/office/drawing/2014/main" id="{C5BAC5C0-F43B-4FF2-980C-A4A30DBF19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771550"/>
            <a:ext cx="2880320" cy="4321560"/>
          </a:xfrm>
          <a:prstGeom prst="rect">
            <a:avLst/>
          </a:prstGeom>
        </p:spPr>
      </p:pic>
      <p:pic>
        <p:nvPicPr>
          <p:cNvPr id="11" name="Ljud 10">
            <a:hlinkClick r:id="" action="ppaction://media"/>
            <a:extLst>
              <a:ext uri="{FF2B5EF4-FFF2-40B4-BE49-F238E27FC236}">
                <a16:creationId xmlns:a16="http://schemas.microsoft.com/office/drawing/2014/main" id="{97DC3212-4CAA-465D-915F-7F8C80443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2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184">
        <p:fade/>
      </p:transition>
    </mc:Choice>
    <mc:Fallback>
      <p:transition spd="med" advTm="26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11510"/>
            <a:ext cx="3924300" cy="3924300"/>
          </a:xfrm>
          <a:prstGeom prst="rect">
            <a:avLst/>
          </a:prstGeom>
        </p:spPr>
      </p:pic>
      <p:pic>
        <p:nvPicPr>
          <p:cNvPr id="7" name="Ljud 6">
            <a:hlinkClick r:id="" action="ppaction://media"/>
            <a:extLst>
              <a:ext uri="{FF2B5EF4-FFF2-40B4-BE49-F238E27FC236}">
                <a16:creationId xmlns:a16="http://schemas.microsoft.com/office/drawing/2014/main" id="{80E263DB-A8C5-4E65-A752-72FD88C1F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26334"/>
      </p:ext>
    </p:extLst>
  </p:cSld>
  <p:clrMapOvr>
    <a:masterClrMapping/>
  </p:clrMapOvr>
  <p:transition spd="med" advTm="78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FTV wide screen2015 NY">
  <a:themeElements>
    <a:clrScheme name="FTV wide screen2015 NY">
      <a:dk1>
        <a:srgbClr val="1A171B"/>
      </a:dk1>
      <a:lt1>
        <a:srgbClr val="FFFFFF"/>
      </a:lt1>
      <a:dk2>
        <a:srgbClr val="A7A7A7"/>
      </a:dk2>
      <a:lt2>
        <a:srgbClr val="535353"/>
      </a:lt2>
      <a:accent1>
        <a:srgbClr val="008770"/>
      </a:accent1>
      <a:accent2>
        <a:srgbClr val="417CD4"/>
      </a:accent2>
      <a:accent3>
        <a:srgbClr val="DB0028"/>
      </a:accent3>
      <a:accent4>
        <a:srgbClr val="EA6E16"/>
      </a:accent4>
      <a:accent5>
        <a:srgbClr val="FBBD15"/>
      </a:accent5>
      <a:accent6>
        <a:srgbClr val="4C4C4C"/>
      </a:accent6>
      <a:hlink>
        <a:srgbClr val="0000FF"/>
      </a:hlink>
      <a:folHlink>
        <a:srgbClr val="FF00FF"/>
      </a:folHlink>
    </a:clrScheme>
    <a:fontScheme name="FTV wide screen2015 NY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FTV wide screen2015 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71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A171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Folktandvarden2014 var2">
  <a:themeElements>
    <a:clrScheme name="FTV2015">
      <a:dk1>
        <a:srgbClr val="1A171B"/>
      </a:dk1>
      <a:lt1>
        <a:sysClr val="window" lastClr="FFFFFF"/>
      </a:lt1>
      <a:dk2>
        <a:srgbClr val="653387"/>
      </a:dk2>
      <a:lt2>
        <a:srgbClr val="B3995D"/>
      </a:lt2>
      <a:accent1>
        <a:srgbClr val="008770"/>
      </a:accent1>
      <a:accent2>
        <a:srgbClr val="417CD4"/>
      </a:accent2>
      <a:accent3>
        <a:srgbClr val="DB0028"/>
      </a:accent3>
      <a:accent4>
        <a:srgbClr val="EA6E16"/>
      </a:accent4>
      <a:accent5>
        <a:srgbClr val="FBBD15"/>
      </a:accent5>
      <a:accent6>
        <a:srgbClr val="4C4C4C"/>
      </a:accent6>
      <a:hlink>
        <a:srgbClr val="FFFFFF"/>
      </a:hlink>
      <a:folHlink>
        <a:srgbClr val="FFFFFF"/>
      </a:folHlink>
    </a:clrScheme>
    <a:fontScheme name="Folktandvår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Folktandvarden2014 var2">
  <a:themeElements>
    <a:clrScheme name="FTV2015">
      <a:dk1>
        <a:srgbClr val="1A171B"/>
      </a:dk1>
      <a:lt1>
        <a:sysClr val="window" lastClr="FFFFFF"/>
      </a:lt1>
      <a:dk2>
        <a:srgbClr val="653387"/>
      </a:dk2>
      <a:lt2>
        <a:srgbClr val="B3995D"/>
      </a:lt2>
      <a:accent1>
        <a:srgbClr val="008770"/>
      </a:accent1>
      <a:accent2>
        <a:srgbClr val="417CD4"/>
      </a:accent2>
      <a:accent3>
        <a:srgbClr val="DB0028"/>
      </a:accent3>
      <a:accent4>
        <a:srgbClr val="EA6E16"/>
      </a:accent4>
      <a:accent5>
        <a:srgbClr val="FBBD15"/>
      </a:accent5>
      <a:accent6>
        <a:srgbClr val="4C4C4C"/>
      </a:accent6>
      <a:hlink>
        <a:srgbClr val="FFFFFF"/>
      </a:hlink>
      <a:folHlink>
        <a:srgbClr val="FFFFFF"/>
      </a:folHlink>
    </a:clrScheme>
    <a:fontScheme name="Folktandvår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264</Words>
  <Application>Microsoft Office PowerPoint</Application>
  <PresentationFormat>Bildspel på skärmen (16:9)</PresentationFormat>
  <Paragraphs>17</Paragraphs>
  <Slides>5</Slides>
  <Notes>5</Notes>
  <HiddenSlides>0</HiddenSlides>
  <MMClips>5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6" baseType="lpstr">
      <vt:lpstr>&amp;quot</vt:lpstr>
      <vt:lpstr>Arial</vt:lpstr>
      <vt:lpstr>Arial Normal</vt:lpstr>
      <vt:lpstr>BemboStd</vt:lpstr>
      <vt:lpstr>Calibri</vt:lpstr>
      <vt:lpstr>Helvetica</vt:lpstr>
      <vt:lpstr>Noto Sans</vt:lpstr>
      <vt:lpstr>2_FTV wide screen2015 NY</vt:lpstr>
      <vt:lpstr>2_Folktandvarden2014 var2</vt:lpstr>
      <vt:lpstr>Folktandvarden2014 var2</vt:lpstr>
      <vt:lpstr>think-cell Slide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Petra Nilsson</dc:creator>
  <cp:lastModifiedBy>Andersson Nina NA</cp:lastModifiedBy>
  <cp:revision>333</cp:revision>
  <cp:lastPrinted>2020-08-26T12:10:33Z</cp:lastPrinted>
  <dcterms:created xsi:type="dcterms:W3CDTF">2014-11-12T08:24:35Z</dcterms:created>
  <dcterms:modified xsi:type="dcterms:W3CDTF">2020-08-26T12:44:11Z</dcterms:modified>
</cp:coreProperties>
</file>